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4"/>
  </p:notesMasterIdLst>
  <p:sldIdLst>
    <p:sldId id="337" r:id="rId2"/>
    <p:sldId id="431" r:id="rId3"/>
    <p:sldId id="437" r:id="rId4"/>
    <p:sldId id="285" r:id="rId5"/>
    <p:sldId id="391" r:id="rId6"/>
    <p:sldId id="440" r:id="rId7"/>
    <p:sldId id="439" r:id="rId8"/>
    <p:sldId id="436" r:id="rId9"/>
    <p:sldId id="357" r:id="rId10"/>
    <p:sldId id="359" r:id="rId11"/>
    <p:sldId id="441" r:id="rId12"/>
    <p:sldId id="43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5" autoAdjust="0"/>
  </p:normalViewPr>
  <p:slideViewPr>
    <p:cSldViewPr>
      <p:cViewPr>
        <p:scale>
          <a:sx n="94" d="100"/>
          <a:sy n="94" d="100"/>
        </p:scale>
        <p:origin x="-12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FA57A-EA9F-4FFF-B23A-D8DA5B1450C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6E838-3A61-4013-9DD1-286BCCF1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7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40BA865-04E9-432A-90BB-83C5B63FC2DD}" type="datetime1">
              <a:rPr lang="en-US" smtClean="0"/>
              <a:t>10/24/2017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0BACFC-E3D5-4E33-A4C4-E6E6A8FF2F3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177-5558-4532-915A-3FEC504783A3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42B8-24E7-46F6-99F3-4CE42E37E290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48FA-4AF1-475E-95F3-315287EC7111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FC27-69C0-479E-8818-067637933EA7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69C3-25C2-4A55-963D-B8223090A15F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B3C4-F7A0-44C1-85F1-72E2CC8C1E5C}" type="datetime1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8AF-3940-41BD-87A9-E27CA20224FA}" type="datetime1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BBBD-CA5C-4305-A084-DB74BD9FF409}" type="datetime1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F2AC-9B10-43C5-9DFC-27051C96798B}" type="datetime1">
              <a:rPr lang="en-US" smtClean="0"/>
              <a:t>10/24/2017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0925-ABED-4392-BFAE-64652A8A64C0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9AC93F0-01C1-464C-A5ED-DDEDA77FB58F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90BACFC-E3D5-4E33-A4C4-E6E6A8FF2F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9144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Seismicity of Iraq</a:t>
            </a:r>
            <a:endParaRPr lang="en-US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649096" y="1"/>
            <a:ext cx="3580504" cy="589616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23-27 October, 2017 BAKU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2944092"/>
            <a:ext cx="4572000" cy="3429000"/>
            <a:chOff x="609600" y="2971800"/>
            <a:chExt cx="4572000" cy="3429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971800"/>
              <a:ext cx="4572000" cy="3429000"/>
            </a:xfrm>
            <a:prstGeom prst="rect">
              <a:avLst/>
            </a:prstGeom>
          </p:spPr>
        </p:pic>
        <p:sp>
          <p:nvSpPr>
            <p:cNvPr id="7" name="Text Box 8"/>
            <p:cNvSpPr txBox="1"/>
            <p:nvPr/>
          </p:nvSpPr>
          <p:spPr>
            <a:xfrm>
              <a:off x="914400" y="3352800"/>
              <a:ext cx="3886200" cy="63730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</a:t>
              </a:r>
              <a:r>
                <a:rPr lang="en-US" sz="16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eismological</a:t>
              </a:r>
              <a:r>
                <a:rPr lang="en-US" sz="1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</a:t>
              </a:r>
              <a:r>
                <a:rPr lang="en-US" sz="16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ab</a:t>
              </a:r>
              <a:r>
                <a:rPr lang="en-US" sz="1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of</a:t>
              </a:r>
              <a:r>
                <a:rPr lang="en-US" sz="1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U</a:t>
              </a:r>
              <a:r>
                <a:rPr lang="en-US" sz="16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niversity</a:t>
              </a:r>
              <a:r>
                <a:rPr lang="en-US" sz="1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of</a:t>
              </a:r>
              <a:r>
                <a:rPr lang="en-US" sz="1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r>
                <a:rPr lang="en-US" sz="1600" dirty="0" smtClean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asrah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smtClean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(SLUB)</a:t>
              </a:r>
              <a:endParaRPr lang="en-U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57800" y="33528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Najah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Abd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University of Baghdad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Wathiq </a:t>
            </a:r>
            <a:r>
              <a:rPr lang="en-US" dirty="0" err="1" smtClean="0">
                <a:solidFill>
                  <a:srgbClr val="C00000"/>
                </a:solidFill>
              </a:rPr>
              <a:t>Abdulanby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University of Basrah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2243078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Location, depth, and magnitude of earthquakes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Crustal Structure from Joint Inversion of P-wave Receiver Functions and Dispersion Curves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Crustal Structure from Cross-Correlation of Ambient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Focal Mechanism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Seismic Hazard Map and Building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Induced Seismicity</a:t>
            </a:r>
            <a:endParaRPr lang="en-US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549572" y="1066800"/>
            <a:ext cx="4784428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Seismological Analyses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954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7490910" cy="1524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 are planning to shear our broadband data within the FDSN framework in order to full the gap in the map.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618037" cy="47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03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981200"/>
            <a:ext cx="7024687" cy="2743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700" dirty="0" smtClean="0"/>
              <a:t>Thank You!</a:t>
            </a:r>
            <a:br>
              <a:rPr lang="en-US" sz="6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0FBEC9-3AAC-4853-A9E4-E5F5C0CEC220}" type="slidenum">
              <a:rPr lang="en-US" altLang="en-US">
                <a:solidFill>
                  <a:srgbClr val="FEFEFE"/>
                </a:solidFill>
              </a:rPr>
              <a:pPr eaLnBrk="1" hangingPunct="1"/>
              <a:t>12</a:t>
            </a:fld>
            <a:endParaRPr lang="en-US" altLang="en-US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40076"/>
            <a:ext cx="5029200" cy="5236924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577280" y="431804"/>
            <a:ext cx="4071816" cy="1015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Earthquakes in Iraq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2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Seismological Lab of University of Basra (SLUB)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lab was established in October, 2014 at Department of Geology, College of Science, University of Basra.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staff consists of four researchers from University of Basra, and two researchers from University of Baghdad and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Qar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4444" b="16667"/>
          <a:stretch/>
        </p:blipFill>
        <p:spPr>
          <a:xfrm>
            <a:off x="1600200" y="3370665"/>
            <a:ext cx="5943600" cy="32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7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4</a:t>
            </a:fld>
            <a:endParaRPr lang="en-US"/>
          </a:p>
        </p:txBody>
      </p:sp>
      <p:pic>
        <p:nvPicPr>
          <p:cNvPr id="3075" name="Picture 3" descr="F:\ST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72" y="1524000"/>
            <a:ext cx="4379828" cy="45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oup 16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8577"/>
              </p:ext>
            </p:extLst>
          </p:nvPr>
        </p:nvGraphicFramePr>
        <p:xfrm>
          <a:off x="577281" y="1600200"/>
          <a:ext cx="3410519" cy="44346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01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4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8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47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06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7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No.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Name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Latitude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(degrees)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Longitude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(degrees)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Elevation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(meters)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BSR1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30.360945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47.062210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61.00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BSR2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30.29274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47.61912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16.00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NSR1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31.741632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46.115075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12.192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NSR2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31.554995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46.137378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9.144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NSR3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31.051385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46.219893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6.096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AMR1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31.959033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46.928617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9.00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2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AMR2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31.989900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47.190200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9.00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2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KAR1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32.000000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44.000000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??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2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SLY1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35.5784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45.3667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756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2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DHK1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36.8606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42.8665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766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itle 5"/>
          <p:cNvSpPr txBox="1">
            <a:spLocks/>
          </p:cNvSpPr>
          <p:nvPr/>
        </p:nvSpPr>
        <p:spPr>
          <a:xfrm>
            <a:off x="577280" y="431804"/>
            <a:ext cx="3501092" cy="10159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Instruments</a:t>
            </a:r>
          </a:p>
          <a:p>
            <a:r>
              <a:rPr lang="en-US" sz="3200" dirty="0" smtClean="0"/>
              <a:t>Broadband Stations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657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577280" y="431804"/>
            <a:ext cx="3156520" cy="78739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Instruments</a:t>
            </a:r>
          </a:p>
          <a:p>
            <a:r>
              <a:rPr lang="en-US" sz="3200" dirty="0" smtClean="0"/>
              <a:t>Short period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51" y="1371600"/>
            <a:ext cx="4572000" cy="472905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20962"/>
              </p:ext>
            </p:extLst>
          </p:nvPr>
        </p:nvGraphicFramePr>
        <p:xfrm>
          <a:off x="457202" y="1600200"/>
          <a:ext cx="3523329" cy="45004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174443">
                  <a:extLst>
                    <a:ext uri="{9D8B030D-6E8A-4147-A177-3AD203B41FA5}">
                      <a16:colId xmlns="" xmlns:a16="http://schemas.microsoft.com/office/drawing/2014/main" val="4138993104"/>
                    </a:ext>
                  </a:extLst>
                </a:gridCol>
                <a:gridCol w="1174443">
                  <a:extLst>
                    <a:ext uri="{9D8B030D-6E8A-4147-A177-3AD203B41FA5}">
                      <a16:colId xmlns="" xmlns:a16="http://schemas.microsoft.com/office/drawing/2014/main" val="1088607497"/>
                    </a:ext>
                  </a:extLst>
                </a:gridCol>
                <a:gridCol w="1174443">
                  <a:extLst>
                    <a:ext uri="{9D8B030D-6E8A-4147-A177-3AD203B41FA5}">
                      <a16:colId xmlns="" xmlns:a16="http://schemas.microsoft.com/office/drawing/2014/main" val="2943846627"/>
                    </a:ext>
                  </a:extLst>
                </a:gridCol>
              </a:tblGrid>
              <a:tr h="562557">
                <a:tc>
                  <a:txBody>
                    <a:bodyPr/>
                    <a:lstStyle/>
                    <a:p>
                      <a:pPr marL="1333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200" b="1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 Na</a:t>
                      </a:r>
                      <a:r>
                        <a:rPr lang="en-US" sz="1200" b="1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7675" marR="43370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200" b="1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5610" marR="4216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og.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5361251"/>
                  </a:ext>
                </a:extLst>
              </a:tr>
              <a:tr h="562557">
                <a:tc>
                  <a:txBody>
                    <a:bodyPr/>
                    <a:lstStyle/>
                    <a:p>
                      <a:pPr marL="389890" marR="3803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2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765201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2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931690068"/>
                  </a:ext>
                </a:extLst>
              </a:tr>
              <a:tr h="562557">
                <a:tc>
                  <a:txBody>
                    <a:bodyPr/>
                    <a:lstStyle/>
                    <a:p>
                      <a:pPr marL="389890" marR="380365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2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715767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2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184351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26891251"/>
                  </a:ext>
                </a:extLst>
              </a:tr>
              <a:tr h="562557">
                <a:tc>
                  <a:txBody>
                    <a:bodyPr/>
                    <a:lstStyle/>
                    <a:p>
                      <a:pPr marL="389890" marR="3803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2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808941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2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137377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30677365"/>
                  </a:ext>
                </a:extLst>
              </a:tr>
              <a:tr h="562557">
                <a:tc>
                  <a:txBody>
                    <a:bodyPr/>
                    <a:lstStyle/>
                    <a:p>
                      <a:pPr marL="389890" marR="3803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200" spc="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680788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2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072072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14264153"/>
                  </a:ext>
                </a:extLst>
              </a:tr>
              <a:tr h="562557">
                <a:tc>
                  <a:txBody>
                    <a:bodyPr/>
                    <a:lstStyle/>
                    <a:p>
                      <a:pPr marL="389890" marR="3803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200" spc="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742418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2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95630757"/>
                  </a:ext>
                </a:extLst>
              </a:tr>
              <a:tr h="562557">
                <a:tc>
                  <a:txBody>
                    <a:bodyPr/>
                    <a:lstStyle/>
                    <a:p>
                      <a:pPr marL="389890" marR="3803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200" spc="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550409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2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13338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7983235"/>
                  </a:ext>
                </a:extLst>
              </a:tr>
              <a:tr h="562557">
                <a:tc>
                  <a:txBody>
                    <a:bodyPr/>
                    <a:lstStyle/>
                    <a:p>
                      <a:pPr marL="389890" marR="3803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200" spc="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849791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2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099810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4656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88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41874" y="441325"/>
            <a:ext cx="7024744" cy="1143000"/>
          </a:xfrm>
        </p:spPr>
        <p:txBody>
          <a:bodyPr/>
          <a:lstStyle/>
          <a:p>
            <a:r>
              <a:rPr lang="en-US" dirty="0"/>
              <a:t>Array installation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34" y="1584325"/>
            <a:ext cx="6320366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8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203999"/>
            <a:ext cx="7024744" cy="1143000"/>
          </a:xfrm>
        </p:spPr>
        <p:txBody>
          <a:bodyPr/>
          <a:lstStyle/>
          <a:p>
            <a:r>
              <a:rPr lang="en-US" dirty="0"/>
              <a:t>Array installation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7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46999"/>
            <a:ext cx="6489700" cy="487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3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2118479"/>
            <a:ext cx="7620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have been funded by </a:t>
            </a:r>
            <a:r>
              <a:rPr lang="en-US" dirty="0"/>
              <a:t>University of Arkansas at Little Rock (UALR) and Lawrence Livermore National Laboratories (LLNL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2014 a seven-element high-frequency three-component array was installed in Al-</a:t>
            </a:r>
            <a:r>
              <a:rPr lang="en-US" dirty="0" err="1"/>
              <a:t>Rifai</a:t>
            </a:r>
            <a:r>
              <a:rPr lang="en-US" dirty="0"/>
              <a:t> </a:t>
            </a:r>
            <a:r>
              <a:rPr lang="en-US" dirty="0" smtClean="0"/>
              <a:t>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broadband seismic stations were installed in Basra, </a:t>
            </a:r>
            <a:r>
              <a:rPr lang="en-US" dirty="0" err="1"/>
              <a:t>Amarah</a:t>
            </a:r>
            <a:r>
              <a:rPr lang="en-US" dirty="0"/>
              <a:t>, </a:t>
            </a:r>
            <a:r>
              <a:rPr lang="en-US" dirty="0" err="1"/>
              <a:t>Nasiria</a:t>
            </a:r>
            <a:r>
              <a:rPr lang="en-US" dirty="0"/>
              <a:t>, Karbala, </a:t>
            </a:r>
            <a:r>
              <a:rPr lang="en-US" dirty="0" err="1"/>
              <a:t>Sulaymaniyah</a:t>
            </a:r>
            <a:r>
              <a:rPr lang="en-US" dirty="0"/>
              <a:t>, and </a:t>
            </a:r>
            <a:r>
              <a:rPr lang="en-US" dirty="0" err="1"/>
              <a:t>Duhok</a:t>
            </a:r>
            <a:r>
              <a:rPr lang="en-US" dirty="0"/>
              <a:t> cites.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stations were installed and hosted by University of Basrah, </a:t>
            </a:r>
            <a:r>
              <a:rPr lang="en-US" dirty="0" err="1"/>
              <a:t>Thi-Qar</a:t>
            </a:r>
            <a:r>
              <a:rPr lang="en-US" dirty="0"/>
              <a:t>, </a:t>
            </a:r>
            <a:r>
              <a:rPr lang="en-US" dirty="0" err="1"/>
              <a:t>Duhok</a:t>
            </a:r>
            <a:r>
              <a:rPr lang="en-US" dirty="0"/>
              <a:t>, and </a:t>
            </a:r>
            <a:r>
              <a:rPr lang="en-US" dirty="0" err="1"/>
              <a:t>Sulaymaniyah</a:t>
            </a:r>
            <a:r>
              <a:rPr lang="en-US" dirty="0"/>
              <a:t> . 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549572" y="1066800"/>
            <a:ext cx="4784428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Fund and Support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407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ACFC-E3D5-4E33-A4C4-E6E6A8FF2F32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09800" y="1437338"/>
            <a:ext cx="4724400" cy="4811062"/>
            <a:chOff x="676564" y="860015"/>
            <a:chExt cx="4724400" cy="4811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60015"/>
              <a:ext cx="4572000" cy="481106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76564" y="5220856"/>
              <a:ext cx="472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Computer Programs In Seismology (CPS)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itle 5"/>
          <p:cNvSpPr txBox="1">
            <a:spLocks/>
          </p:cNvSpPr>
          <p:nvPr/>
        </p:nvSpPr>
        <p:spPr>
          <a:xfrm>
            <a:off x="549572" y="394860"/>
            <a:ext cx="269031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2528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4458</TotalTime>
  <Words>346</Words>
  <Application>Microsoft Office PowerPoint</Application>
  <PresentationFormat>عرض على الشاشة (3:4)‏</PresentationFormat>
  <Paragraphs>137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Austin</vt:lpstr>
      <vt:lpstr>عرض تقديمي في PowerPoint</vt:lpstr>
      <vt:lpstr>عرض تقديمي في PowerPoint</vt:lpstr>
      <vt:lpstr>Seismological Lab of University of Basra (SLUB)</vt:lpstr>
      <vt:lpstr>عرض تقديمي في PowerPoint</vt:lpstr>
      <vt:lpstr>عرض تقديمي في PowerPoint</vt:lpstr>
      <vt:lpstr>Array installation</vt:lpstr>
      <vt:lpstr>Array installation</vt:lpstr>
      <vt:lpstr>عرض تقديمي في PowerPoint</vt:lpstr>
      <vt:lpstr>عرض تقديمي في PowerPoint</vt:lpstr>
      <vt:lpstr>عرض تقديمي في PowerPoint</vt:lpstr>
      <vt:lpstr>We are planning to shear our broadband data within the FDSN framework in order to full the gap in the map.</vt:lpstr>
      <vt:lpstr>Thank You!  Questions?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Hanan Mahdi</dc:creator>
  <cp:lastModifiedBy>najah</cp:lastModifiedBy>
  <cp:revision>202</cp:revision>
  <dcterms:created xsi:type="dcterms:W3CDTF">2015-03-09T15:20:15Z</dcterms:created>
  <dcterms:modified xsi:type="dcterms:W3CDTF">2017-10-24T11:12:36Z</dcterms:modified>
</cp:coreProperties>
</file>